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iriam Libre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Work Sans"/>
      <p:regular r:id="rId33"/>
      <p:bold r:id="rId34"/>
      <p:italic r:id="rId35"/>
      <p:boldItalic r:id="rId36"/>
    </p:embeddedFont>
    <p:embeddedFont>
      <p:font typeface="Barlow SemiBold"/>
      <p:regular r:id="rId37"/>
      <p:bold r:id="rId38"/>
      <p:italic r:id="rId39"/>
      <p:boldItalic r:id="rId40"/>
    </p:embeddedFont>
    <p:embeddedFont>
      <p:font typeface="Barlow Light"/>
      <p:regular r:id="rId41"/>
      <p:bold r:id="rId42"/>
      <p:italic r:id="rId43"/>
      <p:boldItalic r:id="rId44"/>
    </p:embeddedFont>
    <p:embeddedFont>
      <p:font typeface="Barlow"/>
      <p:regular r:id="rId45"/>
      <p:bold r:id="rId46"/>
      <p:italic r:id="rId47"/>
      <p:boldItalic r:id="rId48"/>
    </p:embeddedFont>
    <p:embeddedFont>
      <p:font typeface="Overpass Mono SemiBo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jWa5cAeU3vPnwNBoSh2HWMRgx0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6F6D7D-4A8E-4D01-9711-1A907149A302}">
  <a:tblStyle styleId="{BD6F6D7D-4A8E-4D01-9711-1A907149A30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Bold-boldItalic.fntdata"/><Relationship Id="rId42" Type="http://schemas.openxmlformats.org/officeDocument/2006/relationships/font" Target="fonts/BarlowLight-bold.fntdata"/><Relationship Id="rId41" Type="http://schemas.openxmlformats.org/officeDocument/2006/relationships/font" Target="fonts/BarlowLight-regular.fntdata"/><Relationship Id="rId44" Type="http://schemas.openxmlformats.org/officeDocument/2006/relationships/font" Target="fonts/BarlowLight-boldItalic.fntdata"/><Relationship Id="rId43" Type="http://schemas.openxmlformats.org/officeDocument/2006/relationships/font" Target="fonts/BarlowLight-italic.fntdata"/><Relationship Id="rId46" Type="http://schemas.openxmlformats.org/officeDocument/2006/relationships/font" Target="fonts/Barlow-bold.fntdata"/><Relationship Id="rId45" Type="http://schemas.openxmlformats.org/officeDocument/2006/relationships/font" Target="fonts/Barl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boldItalic.fntdata"/><Relationship Id="rId47" Type="http://schemas.openxmlformats.org/officeDocument/2006/relationships/font" Target="fonts/Barlow-italic.fntdata"/><Relationship Id="rId49" Type="http://schemas.openxmlformats.org/officeDocument/2006/relationships/font" Target="fonts/OverpassMono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WorkSans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WorkSans-italic.fntdata"/><Relationship Id="rId34" Type="http://schemas.openxmlformats.org/officeDocument/2006/relationships/font" Target="fonts/WorkSans-bold.fntdata"/><Relationship Id="rId37" Type="http://schemas.openxmlformats.org/officeDocument/2006/relationships/font" Target="fonts/BarlowSemiBold-regular.fntdata"/><Relationship Id="rId36" Type="http://schemas.openxmlformats.org/officeDocument/2006/relationships/font" Target="fonts/WorkSans-boldItalic.fntdata"/><Relationship Id="rId39" Type="http://schemas.openxmlformats.org/officeDocument/2006/relationships/font" Target="fonts/BarlowSemiBold-italic.fntdata"/><Relationship Id="rId38" Type="http://schemas.openxmlformats.org/officeDocument/2006/relationships/font" Target="fonts/Barlow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iriamLibre-bold.fntdata"/><Relationship Id="rId27" Type="http://schemas.openxmlformats.org/officeDocument/2006/relationships/font" Target="fonts/MiriamLibre-regular.fntdata"/><Relationship Id="rId29" Type="http://schemas.openxmlformats.org/officeDocument/2006/relationships/font" Target="fonts/Roboto-regular.fntdata"/><Relationship Id="rId51" Type="http://customschemas.google.com/relationships/presentationmetadata" Target="metadata"/><Relationship Id="rId50" Type="http://schemas.openxmlformats.org/officeDocument/2006/relationships/font" Target="fonts/OverpassMono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bc89c0d46_2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bc89c0d4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bc89c0d46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bc89c0d4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bc89c0d46_4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bc89c0d46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20"/>
          <p:cNvGrpSpPr/>
          <p:nvPr/>
        </p:nvGrpSpPr>
        <p:grpSpPr>
          <a:xfrm>
            <a:off x="557947" y="-304809"/>
            <a:ext cx="1564584" cy="2825099"/>
            <a:chOff x="0" y="855663"/>
            <a:chExt cx="1257300" cy="2270250"/>
          </a:xfrm>
        </p:grpSpPr>
        <p:sp>
          <p:nvSpPr>
            <p:cNvPr id="13" name="Google Shape;13;p20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0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0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0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0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0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0"/>
          <p:cNvGrpSpPr/>
          <p:nvPr/>
        </p:nvGrpSpPr>
        <p:grpSpPr>
          <a:xfrm rot="-5400000">
            <a:off x="7637368" y="-405554"/>
            <a:ext cx="1043197" cy="2732065"/>
            <a:chOff x="7556500" y="3806825"/>
            <a:chExt cx="838313" cy="2195488"/>
          </a:xfrm>
        </p:grpSpPr>
        <p:sp>
          <p:nvSpPr>
            <p:cNvPr id="22" name="Google Shape;22;p20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0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0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0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0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0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0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0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0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0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0"/>
          <p:cNvGrpSpPr/>
          <p:nvPr/>
        </p:nvGrpSpPr>
        <p:grpSpPr>
          <a:xfrm rot="5400000">
            <a:off x="2987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0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0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0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0"/>
          <p:cNvGrpSpPr/>
          <p:nvPr/>
        </p:nvGrpSpPr>
        <p:grpSpPr>
          <a:xfrm rot="10800000">
            <a:off x="6869501" y="2640668"/>
            <a:ext cx="1768658" cy="2731445"/>
            <a:chOff x="6545263" y="855663"/>
            <a:chExt cx="1469962" cy="2270150"/>
          </a:xfrm>
        </p:grpSpPr>
        <p:sp>
          <p:nvSpPr>
            <p:cNvPr id="38" name="Google Shape;38;p20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0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0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0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0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0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0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20"/>
          <p:cNvSpPr txBox="1"/>
          <p:nvPr/>
        </p:nvSpPr>
        <p:spPr>
          <a:xfrm>
            <a:off x="7583700" y="807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7736100" y="-6812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 type="blank">
  <p:cSld name="BLANK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7736100" y="-6812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1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1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52" name="Google Shape;52;p21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i="0" sz="7200" u="none" cap="none" strike="noStrike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21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55" name="Google Shape;55;p21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1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1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21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68" name="Google Shape;68;p21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1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21"/>
          <p:cNvSpPr txBox="1"/>
          <p:nvPr/>
        </p:nvSpPr>
        <p:spPr>
          <a:xfrm>
            <a:off x="7736100" y="-6812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hird">
  <p:cSld name="BLANK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22"/>
          <p:cNvSpPr txBox="1"/>
          <p:nvPr/>
        </p:nvSpPr>
        <p:spPr>
          <a:xfrm>
            <a:off x="7736100" y="-6812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3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4" name="Google Shape;84;p23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85" name="Google Shape;85;p23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3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3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3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3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3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3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3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3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23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95" name="Google Shape;95;p23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3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3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3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3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3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3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3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3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3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3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23"/>
          <p:cNvSpPr txBox="1"/>
          <p:nvPr/>
        </p:nvSpPr>
        <p:spPr>
          <a:xfrm>
            <a:off x="7736100" y="-68125"/>
            <a:ext cx="140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</a:t>
            </a:r>
            <a:r>
              <a:rPr b="0" i="0" lang="en" sz="9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5 Harmonize Space</a:t>
            </a:r>
            <a:endParaRPr b="0" i="0" sz="9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2" name="Google Shape;112;p24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13" name="Google Shape;113;p24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4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4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4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24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132" name="Google Shape;132;p24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4"/>
          <p:cNvSpPr txBox="1"/>
          <p:nvPr/>
        </p:nvSpPr>
        <p:spPr>
          <a:xfrm>
            <a:off x="7736100" y="-6812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1" name="Google Shape;151;p25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52" name="Google Shape;152;p25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5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66" name="Google Shape;166;p25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5"/>
          <p:cNvSpPr txBox="1"/>
          <p:nvPr/>
        </p:nvSpPr>
        <p:spPr>
          <a:xfrm>
            <a:off x="7736100" y="-6812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80" name="Google Shape;180;p26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181" name="Google Shape;181;p2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26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185" name="Google Shape;185;p2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6"/>
          <p:cNvSpPr txBox="1"/>
          <p:nvPr/>
        </p:nvSpPr>
        <p:spPr>
          <a:xfrm>
            <a:off x="7583700" y="-6812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7583700" y="-6812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0" name="Google Shape;200;p28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2" name="Google Shape;202;p28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203" name="Google Shape;203;p28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2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217" name="Google Shape;217;p2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8"/>
          <p:cNvSpPr txBox="1"/>
          <p:nvPr/>
        </p:nvSpPr>
        <p:spPr>
          <a:xfrm>
            <a:off x="7736100" y="-68125"/>
            <a:ext cx="14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Group 5 Harmonize Space</a:t>
            </a:r>
            <a:endParaRPr b="0" i="0" sz="8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b="0" i="0" sz="30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b="0" i="0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zdqv7Wm36iNUnnzTQ6UNc6PaUY1Ft8sU/view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hyperlink" Target="https://calendly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blueoceanstrategy.com/what-is-blue-ocean-strategy/" TargetMode="External"/><Relationship Id="rId4" Type="http://schemas.openxmlformats.org/officeDocument/2006/relationships/hyperlink" Target="https://www.investopedia.com/terms/b/bootstrapping.asp#:~:text=Bootstrapping%20describes%20a%20situation%20in,revenues%20of%20the%20new%20company" TargetMode="External"/><Relationship Id="rId9" Type="http://schemas.openxmlformats.org/officeDocument/2006/relationships/hyperlink" Target="https://getliner.com/en" TargetMode="External"/><Relationship Id="rId5" Type="http://schemas.openxmlformats.org/officeDocument/2006/relationships/hyperlink" Target="https://en.wikipedia.org/wiki/Angel_investor" TargetMode="External"/><Relationship Id="rId6" Type="http://schemas.openxmlformats.org/officeDocument/2006/relationships/hyperlink" Target="https://www.microsoft.com/en-in/microsoft-teams/group-chat-software" TargetMode="External"/><Relationship Id="rId7" Type="http://schemas.openxmlformats.org/officeDocument/2006/relationships/hyperlink" Target="https://zoom.us/" TargetMode="External"/><Relationship Id="rId8" Type="http://schemas.openxmlformats.org/officeDocument/2006/relationships/hyperlink" Target="https://workspace.google.com/intl/en_in/products/meet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32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30.png"/><Relationship Id="rId13" Type="http://schemas.openxmlformats.org/officeDocument/2006/relationships/image" Target="../media/image18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5" Type="http://schemas.openxmlformats.org/officeDocument/2006/relationships/image" Target="../media/image19.png"/><Relationship Id="rId14" Type="http://schemas.openxmlformats.org/officeDocument/2006/relationships/image" Target="../media/image17.png"/><Relationship Id="rId17" Type="http://schemas.openxmlformats.org/officeDocument/2006/relationships/image" Target="../media/image24.png"/><Relationship Id="rId16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sz="3000">
                <a:latin typeface="Overpass Mono SemiBold"/>
                <a:ea typeface="Overpass Mono SemiBold"/>
                <a:cs typeface="Overpass Mono SemiBold"/>
                <a:sym typeface="Overpass Mono SemiBold"/>
              </a:rPr>
              <a:t>Harmonize Space</a:t>
            </a:r>
            <a:endParaRPr sz="3000">
              <a:latin typeface="Overpass Mono SemiBold"/>
              <a:ea typeface="Overpass Mono SemiBold"/>
              <a:cs typeface="Overpass Mono SemiBold"/>
              <a:sym typeface="Overpass Mono SemiBold"/>
            </a:endParaRPr>
          </a:p>
        </p:txBody>
      </p:sp>
      <p:sp>
        <p:nvSpPr>
          <p:cNvPr id="252" name="Google Shape;252;p1"/>
          <p:cNvSpPr txBox="1"/>
          <p:nvPr/>
        </p:nvSpPr>
        <p:spPr>
          <a:xfrm>
            <a:off x="1777050" y="2930825"/>
            <a:ext cx="558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Presented by Group 5</a:t>
            </a:r>
            <a:endParaRPr b="1" i="0" sz="1400" u="none" cap="none" strike="noStrike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Shubham Kumar</a:t>
            </a:r>
            <a:endParaRPr b="1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Bishyan Kar</a:t>
            </a:r>
            <a:endParaRPr b="1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Simran Mittal</a:t>
            </a:r>
            <a:endParaRPr b="1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Madhusree Bera</a:t>
            </a:r>
            <a:endParaRPr b="1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3" name="Google Shape;253;p1"/>
          <p:cNvPicPr preferRelativeResize="0"/>
          <p:nvPr/>
        </p:nvPicPr>
        <p:blipFill rotWithShape="1">
          <a:blip r:embed="rId3">
            <a:alphaModFix/>
          </a:blip>
          <a:srcRect b="0" l="63642" r="0" t="0"/>
          <a:stretch/>
        </p:blipFill>
        <p:spPr>
          <a:xfrm>
            <a:off x="3959550" y="171351"/>
            <a:ext cx="1439875" cy="203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"/>
          <p:cNvSpPr txBox="1"/>
          <p:nvPr>
            <p:ph type="ctrTitle"/>
          </p:nvPr>
        </p:nvSpPr>
        <p:spPr>
          <a:xfrm>
            <a:off x="2626350" y="691525"/>
            <a:ext cx="389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356" name="Google Shape;356;p7"/>
          <p:cNvSpPr txBox="1"/>
          <p:nvPr>
            <p:ph idx="1" type="subTitle"/>
          </p:nvPr>
        </p:nvSpPr>
        <p:spPr>
          <a:xfrm>
            <a:off x="2778750" y="1697054"/>
            <a:ext cx="3891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Meeting Audio Transcriptor: Desktop App</a:t>
            </a:r>
            <a:endParaRPr/>
          </a:p>
        </p:txBody>
      </p:sp>
      <p:pic>
        <p:nvPicPr>
          <p:cNvPr id="357" name="Google Shape;3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5363" y="2757675"/>
            <a:ext cx="1685676" cy="14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"/>
          <p:cNvSpPr txBox="1"/>
          <p:nvPr>
            <p:ph type="ctrTitle"/>
          </p:nvPr>
        </p:nvSpPr>
        <p:spPr>
          <a:xfrm>
            <a:off x="2626350" y="691525"/>
            <a:ext cx="389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363" name="Google Shape;363;p9"/>
          <p:cNvSpPr txBox="1"/>
          <p:nvPr>
            <p:ph idx="1" type="subTitle"/>
          </p:nvPr>
        </p:nvSpPr>
        <p:spPr>
          <a:xfrm>
            <a:off x="2626350" y="1697054"/>
            <a:ext cx="3891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Meeting Scheduler</a:t>
            </a:r>
            <a:endParaRPr/>
          </a:p>
        </p:txBody>
      </p:sp>
      <p:pic>
        <p:nvPicPr>
          <p:cNvPr id="364" name="Google Shape;3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2175" y="2481850"/>
            <a:ext cx="1839649" cy="15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 txBox="1"/>
          <p:nvPr>
            <p:ph type="ctrTitle"/>
          </p:nvPr>
        </p:nvSpPr>
        <p:spPr>
          <a:xfrm>
            <a:off x="2626350" y="691525"/>
            <a:ext cx="3891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370" name="Google Shape;370;p10"/>
          <p:cNvSpPr txBox="1"/>
          <p:nvPr>
            <p:ph idx="1" type="subTitle"/>
          </p:nvPr>
        </p:nvSpPr>
        <p:spPr>
          <a:xfrm>
            <a:off x="2626350" y="1697054"/>
            <a:ext cx="3891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Website Highlighter</a:t>
            </a:r>
            <a:endParaRPr/>
          </a:p>
        </p:txBody>
      </p:sp>
      <p:pic>
        <p:nvPicPr>
          <p:cNvPr id="371" name="Google Shape;3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2224" y="2665668"/>
            <a:ext cx="2881050" cy="166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8"/>
          <p:cNvSpPr txBox="1"/>
          <p:nvPr>
            <p:ph idx="4294967295" type="subTitle"/>
          </p:nvPr>
        </p:nvSpPr>
        <p:spPr>
          <a:xfrm>
            <a:off x="1873600" y="260225"/>
            <a:ext cx="53967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Audio Transcriptor: Mobile App</a:t>
            </a:r>
            <a:endParaRPr b="0" i="0" sz="24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78" name="Google Shape;378;p8" title="screen_recorder_video_2022_05_1_19_37_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850" y="884600"/>
            <a:ext cx="7275900" cy="39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BF4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"/>
          <p:cNvSpPr txBox="1"/>
          <p:nvPr>
            <p:ph idx="4294967295"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84" name="Google Shape;384;p11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11"/>
          <p:cNvSpPr/>
          <p:nvPr/>
        </p:nvSpPr>
        <p:spPr>
          <a:xfrm>
            <a:off x="577250" y="1400300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Demand in market for functionalities provided by “Harmonize Space”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6" name="Google Shape;386;p11"/>
          <p:cNvSpPr/>
          <p:nvPr/>
        </p:nvSpPr>
        <p:spPr>
          <a:xfrm>
            <a:off x="4661189" y="1400300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Recording Meeting in Android is not allowed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577250" y="3039817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cases increases  with digitalization of conferences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4661189" y="3039817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Future Operating Systems of Desktop prohibits meeting recording/ screen recording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3373205" y="1749916"/>
            <a:ext cx="2253600" cy="22536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1"/>
          <p:cNvSpPr/>
          <p:nvPr/>
        </p:nvSpPr>
        <p:spPr>
          <a:xfrm rot="5400000">
            <a:off x="3535633" y="1749916"/>
            <a:ext cx="2253600" cy="22536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1"/>
          <p:cNvSpPr/>
          <p:nvPr/>
        </p:nvSpPr>
        <p:spPr>
          <a:xfrm rot="10800000">
            <a:off x="3535633" y="1913605"/>
            <a:ext cx="2253600" cy="22536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1"/>
          <p:cNvSpPr/>
          <p:nvPr/>
        </p:nvSpPr>
        <p:spPr>
          <a:xfrm rot="-5400000">
            <a:off x="3373205" y="1913605"/>
            <a:ext cx="2253600" cy="22536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riam Libre"/>
              </a:rPr>
              <a:t>S</a:t>
            </a:r>
          </a:p>
        </p:txBody>
      </p:sp>
      <p:sp>
        <p:nvSpPr>
          <p:cNvPr id="394" name="Google Shape;394;p11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riam Libre"/>
              </a:rPr>
              <a:t>W</a:t>
            </a:r>
          </a:p>
        </p:txBody>
      </p:sp>
      <p:sp>
        <p:nvSpPr>
          <p:cNvPr id="395" name="Google Shape;395;p11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riam Libre"/>
              </a:rPr>
              <a:t>O</a:t>
            </a:r>
          </a:p>
        </p:txBody>
      </p:sp>
      <p:sp>
        <p:nvSpPr>
          <p:cNvPr id="396" name="Google Shape;396;p11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iriam Libre"/>
              </a:rPr>
              <a:t>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2"/>
          <p:cNvSpPr txBox="1"/>
          <p:nvPr>
            <p:ph type="title"/>
          </p:nvPr>
        </p:nvSpPr>
        <p:spPr>
          <a:xfrm>
            <a:off x="228600" y="1297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Comparative Analysis</a:t>
            </a:r>
            <a:endParaRPr/>
          </a:p>
        </p:txBody>
      </p:sp>
      <p:sp>
        <p:nvSpPr>
          <p:cNvPr id="402" name="Google Shape;402;p1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03" name="Google Shape;403;p12"/>
          <p:cNvGraphicFramePr/>
          <p:nvPr/>
        </p:nvGraphicFramePr>
        <p:xfrm>
          <a:off x="409125" y="133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{BD6F6D7D-4A8E-4D01-9711-1A907149A302}</a:tableStyleId>
              </a:tblPr>
              <a:tblGrid>
                <a:gridCol w="1351250"/>
                <a:gridCol w="924175"/>
                <a:gridCol w="1139800"/>
                <a:gridCol w="983175"/>
                <a:gridCol w="921075"/>
              </a:tblGrid>
              <a:tr h="62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Highlighter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Transcripting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 Scheduling meeting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Sync clipboard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chemeClr val="accent1"/>
                    </a:solidFill>
                  </a:tcPr>
                </a:tc>
              </a:tr>
              <a:tr h="322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LINER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00FF00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600" u="none" cap="none" strike="noStrike">
                        <a:solidFill>
                          <a:srgbClr val="CC0000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1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1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22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 Teams </a:t>
                      </a:r>
                      <a:endParaRPr sz="1200" u="none" cap="none" strike="noStrike"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2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00FF00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1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1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0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 Meet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2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00FF00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1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1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53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Zoom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2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00FF00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1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1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53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Calendly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2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2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00FF00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CC0000"/>
                          </a:solidFill>
                          <a:highlight>
                            <a:srgbClr val="FFFFFF"/>
                          </a:highlight>
                        </a:rPr>
                        <a:t>x</a:t>
                      </a:r>
                      <a:endParaRPr sz="1200" u="none" cap="none" strike="noStrik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62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system (Harmonize Space)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00FF00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00FF00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00FF00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" sz="1450" u="none" cap="none" strike="noStrike">
                          <a:solidFill>
                            <a:srgbClr val="00FF00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Turning into an Entrepreneurship Venture</a:t>
            </a:r>
            <a:endParaRPr/>
          </a:p>
        </p:txBody>
      </p:sp>
      <p:sp>
        <p:nvSpPr>
          <p:cNvPr id="409" name="Google Shape;409;p1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13"/>
          <p:cNvSpPr txBox="1"/>
          <p:nvPr>
            <p:ph idx="4294967295" type="body"/>
          </p:nvPr>
        </p:nvSpPr>
        <p:spPr>
          <a:xfrm>
            <a:off x="457200" y="1731625"/>
            <a:ext cx="51387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Blue Ocean Strategy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Create uncontested market space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Make the competition irrelevant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Create and capture new demand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Align the whole system in pursuit of differentiation and low cost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14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Funding Ventures</a:t>
            </a:r>
            <a:endParaRPr/>
          </a:p>
        </p:txBody>
      </p:sp>
      <p:sp>
        <p:nvSpPr>
          <p:cNvPr id="417" name="Google Shape;417;p14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Barlow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Bootstrapping</a:t>
            </a:r>
            <a:r>
              <a:rPr lang="en" sz="1800"/>
              <a:t>: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800"/>
              <a:t>build a company from personal finances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Angel Investors</a:t>
            </a:r>
            <a:r>
              <a:rPr lang="en" sz="1800"/>
              <a:t>: an individual who provides capital for a business start-up, in exchange for convertible debt or ownership equity. 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1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424" name="Google Shape;424;p15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Schedule meeting using voice commands.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Create futuristic online meeting platform.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Index offline files to show better search results.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1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1" name="Google Shape;431;p16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Project Benefits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▹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Online Meeting </a:t>
            </a:r>
            <a:r>
              <a:rPr lang="en" sz="1400"/>
              <a:t>- enable users to generate and save  live transcripts, take notes, etc.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Sharing </a:t>
            </a:r>
            <a:r>
              <a:rPr lang="en" sz="1400"/>
              <a:t>- Users will be able to share content across their devices with much ease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b="1" lang="en" sz="1400">
                <a:latin typeface="Barlow"/>
                <a:ea typeface="Barlow"/>
                <a:cs typeface="Barlow"/>
                <a:sym typeface="Barlow"/>
              </a:rPr>
              <a:t>Browsing </a:t>
            </a:r>
            <a:r>
              <a:rPr lang="en" sz="1400"/>
              <a:t>- Enables users to highlight important texts in the websites and search later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"/>
          <p:cNvSpPr txBox="1"/>
          <p:nvPr>
            <p:ph idx="1" type="body"/>
          </p:nvPr>
        </p:nvSpPr>
        <p:spPr>
          <a:xfrm>
            <a:off x="2848484" y="1358825"/>
            <a:ext cx="3447000" cy="3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A utility software for desktop, android phones and web browsers that will provide various tools to make online meetings, browsing and organising more productive.</a:t>
            </a:r>
            <a:endParaRPr/>
          </a:p>
        </p:txBody>
      </p:sp>
      <p:sp>
        <p:nvSpPr>
          <p:cNvPr id="259" name="Google Shape;259;p2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"/>
          <p:cNvSpPr txBox="1"/>
          <p:nvPr>
            <p:ph idx="4294967295" type="ctrTitle"/>
          </p:nvPr>
        </p:nvSpPr>
        <p:spPr>
          <a:xfrm>
            <a:off x="2783150" y="639750"/>
            <a:ext cx="39774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</a:pPr>
            <a:r>
              <a:rPr b="0" i="0" lang="en" sz="3000" u="none" cap="none" strike="noStrike">
                <a:solidFill>
                  <a:schemeClr val="accent1"/>
                </a:solidFill>
                <a:latin typeface="Overpass Mono SemiBold"/>
                <a:ea typeface="Overpass Mono SemiBold"/>
                <a:cs typeface="Overpass Mono SemiBold"/>
                <a:sym typeface="Overpass Mono SemiBold"/>
              </a:rPr>
              <a:t>Harmonize Space</a:t>
            </a:r>
            <a:endParaRPr b="0" i="0" sz="3000" u="none" cap="none" strike="noStrike">
              <a:solidFill>
                <a:schemeClr val="accent1"/>
              </a:solidFill>
              <a:latin typeface="Overpass Mono SemiBold"/>
              <a:ea typeface="Overpass Mono SemiBold"/>
              <a:cs typeface="Overpass Mono SemiBold"/>
              <a:sym typeface="Overpass Mono SemiBold"/>
            </a:endParaRPr>
          </a:p>
        </p:txBody>
      </p:sp>
      <p:pic>
        <p:nvPicPr>
          <p:cNvPr id="261" name="Google Shape;261;p2"/>
          <p:cNvPicPr preferRelativeResize="0"/>
          <p:nvPr/>
        </p:nvPicPr>
        <p:blipFill rotWithShape="1">
          <a:blip r:embed="rId3">
            <a:alphaModFix/>
          </a:blip>
          <a:srcRect b="14343" l="64148" r="0" t="15886"/>
          <a:stretch/>
        </p:blipFill>
        <p:spPr>
          <a:xfrm>
            <a:off x="4360600" y="213802"/>
            <a:ext cx="585874" cy="64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"/>
          <p:cNvSpPr txBox="1"/>
          <p:nvPr>
            <p:ph type="title"/>
          </p:nvPr>
        </p:nvSpPr>
        <p:spPr>
          <a:xfrm>
            <a:off x="457200" y="535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37" name="Google Shape;437;p17"/>
          <p:cNvSpPr txBox="1"/>
          <p:nvPr>
            <p:ph idx="1" type="body"/>
          </p:nvPr>
        </p:nvSpPr>
        <p:spPr>
          <a:xfrm>
            <a:off x="457200" y="8191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▹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What is Blue Ocean Strategy</a:t>
            </a:r>
            <a:endParaRPr>
              <a:solidFill>
                <a:srgbClr val="6463B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3BD"/>
              </a:buClr>
              <a:buSzPts val="1600"/>
              <a:buChar char="▹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Bootstrapping Definition</a:t>
            </a:r>
            <a:endParaRPr sz="1600">
              <a:solidFill>
                <a:srgbClr val="6463B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3BD"/>
              </a:buClr>
              <a:buSzPts val="1600"/>
              <a:buChar char="▹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Angel investor - Wikipedia</a:t>
            </a:r>
            <a:endParaRPr sz="1200">
              <a:solidFill>
                <a:srgbClr val="6463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3BD"/>
              </a:buClr>
              <a:buSzPts val="1600"/>
              <a:buFont typeface="Barlow"/>
              <a:buChar char="▹"/>
            </a:pPr>
            <a:r>
              <a:rPr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6"/>
              </a:rPr>
              <a:t>Group Chat Software - Free Chat for Teams | Microsoft Teams</a:t>
            </a:r>
            <a:endParaRPr sz="1600">
              <a:solidFill>
                <a:srgbClr val="6463BD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3BD"/>
              </a:buClr>
              <a:buSzPts val="1600"/>
              <a:buFont typeface="Barlow"/>
              <a:buChar char="▹"/>
            </a:pPr>
            <a:r>
              <a:rPr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7"/>
              </a:rPr>
              <a:t>Zoom</a:t>
            </a:r>
            <a:endParaRPr sz="1600">
              <a:solidFill>
                <a:srgbClr val="6463BD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3BD"/>
              </a:buClr>
              <a:buSzPts val="1600"/>
              <a:buFont typeface="Barlow"/>
              <a:buChar char="▹"/>
            </a:pPr>
            <a:r>
              <a:rPr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8"/>
              </a:rPr>
              <a:t>Google Meet: Video conferencing for business</a:t>
            </a:r>
            <a:endParaRPr sz="1600">
              <a:solidFill>
                <a:srgbClr val="6463BD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3BD"/>
              </a:buClr>
              <a:buSzPts val="1600"/>
              <a:buFont typeface="Barlow"/>
              <a:buChar char="▹"/>
            </a:pPr>
            <a:r>
              <a:rPr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9"/>
              </a:rPr>
              <a:t>https://getliner.com/en</a:t>
            </a:r>
            <a:endParaRPr sz="1600">
              <a:solidFill>
                <a:srgbClr val="6463BD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3BD"/>
              </a:buClr>
              <a:buSzPts val="1600"/>
              <a:buFont typeface="Barlow"/>
              <a:buChar char="▹"/>
            </a:pPr>
            <a:r>
              <a:rPr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10"/>
              </a:rPr>
              <a:t>https://calendly.com/</a:t>
            </a:r>
            <a:r>
              <a:rPr lang="en" sz="1600">
                <a:solidFill>
                  <a:srgbClr val="6463B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solidFill>
                <a:srgbClr val="6463BD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solidFill>
                <a:srgbClr val="6463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>
              <a:solidFill>
                <a:srgbClr val="6463B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>
              <a:solidFill>
                <a:srgbClr val="6463BD"/>
              </a:solidFill>
            </a:endParaRPr>
          </a:p>
        </p:txBody>
      </p:sp>
      <p:sp>
        <p:nvSpPr>
          <p:cNvPr id="438" name="Google Shape;438;p17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8"/>
          <p:cNvSpPr txBox="1"/>
          <p:nvPr>
            <p:ph type="ctrTitle"/>
          </p:nvPr>
        </p:nvSpPr>
        <p:spPr>
          <a:xfrm>
            <a:off x="2537550" y="2466000"/>
            <a:ext cx="40689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/>
          <p:nvPr>
            <p:ph idx="4294967295" type="ctrTitle"/>
          </p:nvPr>
        </p:nvSpPr>
        <p:spPr>
          <a:xfrm>
            <a:off x="251450" y="342400"/>
            <a:ext cx="2635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</a:pPr>
            <a:r>
              <a:rPr b="0" i="0" lang="en" sz="36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rPr>
              <a:t>Harmonize</a:t>
            </a:r>
            <a:r>
              <a:rPr b="0" i="0" lang="en" sz="96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b="0" i="0" lang="en" sz="3600" u="none" cap="none" strike="noStrik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rPr>
              <a:t>Space</a:t>
            </a:r>
            <a:endParaRPr b="0" i="0" sz="3600" u="none" cap="none" strike="noStrike">
              <a:solidFill>
                <a:schemeClr val="accent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267" name="Google Shape;267;p3"/>
          <p:cNvSpPr txBox="1"/>
          <p:nvPr>
            <p:ph idx="4294967295" type="subTitle"/>
          </p:nvPr>
        </p:nvSpPr>
        <p:spPr>
          <a:xfrm>
            <a:off x="88175" y="1919200"/>
            <a:ext cx="2799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Barlow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Key Features:</a:t>
            </a:r>
            <a:endParaRPr b="0" i="0" sz="18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68" name="Google Shape;268;p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8350" y="246150"/>
            <a:ext cx="2434100" cy="216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2250" y="1021825"/>
            <a:ext cx="1839649" cy="15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0824" y="2741868"/>
            <a:ext cx="2881050" cy="166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"/>
          <p:cNvSpPr txBox="1"/>
          <p:nvPr/>
        </p:nvSpPr>
        <p:spPr>
          <a:xfrm>
            <a:off x="46975" y="2371675"/>
            <a:ext cx="30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Meeting Audio Transcription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73" name="Google Shape;273;p3"/>
          <p:cNvSpPr txBox="1"/>
          <p:nvPr/>
        </p:nvSpPr>
        <p:spPr>
          <a:xfrm>
            <a:off x="46975" y="2787925"/>
            <a:ext cx="25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Meeting Scheduler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74" name="Google Shape;274;p3"/>
          <p:cNvSpPr txBox="1"/>
          <p:nvPr/>
        </p:nvSpPr>
        <p:spPr>
          <a:xfrm>
            <a:off x="46975" y="3188125"/>
            <a:ext cx="27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Bold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Website Highlighter</a:t>
            </a:r>
            <a:endParaRPr b="0" i="0" sz="1400" u="none" cap="none" strike="noStrik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75" name="Google Shape;275;p3"/>
          <p:cNvSpPr txBox="1"/>
          <p:nvPr/>
        </p:nvSpPr>
        <p:spPr>
          <a:xfrm>
            <a:off x="27775" y="3565150"/>
            <a:ext cx="27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Bold"/>
              <a:buChar char="➔"/>
            </a:pPr>
            <a:r>
              <a:rPr b="0" i="0" lang="en" sz="1400" u="none" cap="none" strike="noStrik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Clipboard Synchronization</a:t>
            </a:r>
            <a:r>
              <a:rPr b="0" i="0" lang="en" sz="1600" u="none" cap="none" strike="noStrik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76" name="Google Shape;27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6722" y="3429000"/>
            <a:ext cx="2299275" cy="14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8539" y="4057750"/>
            <a:ext cx="886135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8000" y="882373"/>
            <a:ext cx="1305025" cy="8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"/>
          <p:cNvSpPr txBox="1"/>
          <p:nvPr>
            <p:ph type="title"/>
          </p:nvPr>
        </p:nvSpPr>
        <p:spPr>
          <a:xfrm>
            <a:off x="459525" y="271875"/>
            <a:ext cx="51387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Harmonize Space includes</a:t>
            </a:r>
            <a:endParaRPr/>
          </a:p>
        </p:txBody>
      </p:sp>
      <p:grpSp>
        <p:nvGrpSpPr>
          <p:cNvPr id="285" name="Google Shape;285;p4"/>
          <p:cNvGrpSpPr/>
          <p:nvPr/>
        </p:nvGrpSpPr>
        <p:grpSpPr>
          <a:xfrm>
            <a:off x="1323113" y="1445957"/>
            <a:ext cx="3339000" cy="3339000"/>
            <a:chOff x="2902488" y="902232"/>
            <a:chExt cx="3339000" cy="3339000"/>
          </a:xfrm>
        </p:grpSpPr>
        <p:sp>
          <p:nvSpPr>
            <p:cNvPr id="286" name="Google Shape;286;p4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0D5D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4"/>
          <p:cNvGrpSpPr/>
          <p:nvPr/>
        </p:nvGrpSpPr>
        <p:grpSpPr>
          <a:xfrm>
            <a:off x="2084663" y="2207507"/>
            <a:ext cx="1815900" cy="1815900"/>
            <a:chOff x="3664038" y="1663782"/>
            <a:chExt cx="1815900" cy="1815900"/>
          </a:xfrm>
        </p:grpSpPr>
        <p:sp>
          <p:nvSpPr>
            <p:cNvPr id="289" name="Google Shape;289;p4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Harmonize Space</a:t>
              </a:r>
              <a:endParaRPr b="1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1" name="Google Shape;291;p4"/>
          <p:cNvGrpSpPr/>
          <p:nvPr/>
        </p:nvGrpSpPr>
        <p:grpSpPr>
          <a:xfrm>
            <a:off x="2462690" y="989554"/>
            <a:ext cx="1068600" cy="1068600"/>
            <a:chOff x="2859873" y="853971"/>
            <a:chExt cx="1068600" cy="1068600"/>
          </a:xfrm>
        </p:grpSpPr>
        <p:sp>
          <p:nvSpPr>
            <p:cNvPr id="292" name="Google Shape;292;p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Desktop Application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4" name="Google Shape;294;p4"/>
          <p:cNvGrpSpPr/>
          <p:nvPr/>
        </p:nvGrpSpPr>
        <p:grpSpPr>
          <a:xfrm>
            <a:off x="1011321" y="3430383"/>
            <a:ext cx="1068600" cy="1068600"/>
            <a:chOff x="2859873" y="853971"/>
            <a:chExt cx="1068600" cy="1068600"/>
          </a:xfrm>
        </p:grpSpPr>
        <p:sp>
          <p:nvSpPr>
            <p:cNvPr id="295" name="Google Shape;295;p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Browser Extension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7" name="Google Shape;297;p4"/>
          <p:cNvGrpSpPr/>
          <p:nvPr/>
        </p:nvGrpSpPr>
        <p:grpSpPr>
          <a:xfrm>
            <a:off x="3900668" y="3422738"/>
            <a:ext cx="1068600" cy="1068600"/>
            <a:chOff x="5214448" y="3234278"/>
            <a:chExt cx="1068600" cy="1068600"/>
          </a:xfrm>
        </p:grpSpPr>
        <p:sp>
          <p:nvSpPr>
            <p:cNvPr id="298" name="Google Shape;298;p4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Mobile Application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0" name="Google Shape;30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725" y="4214125"/>
            <a:ext cx="558894" cy="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0bc89c0d46_2_8"/>
          <p:cNvPicPr preferRelativeResize="0"/>
          <p:nvPr/>
        </p:nvPicPr>
        <p:blipFill rotWithShape="1">
          <a:blip r:embed="rId3">
            <a:alphaModFix/>
          </a:blip>
          <a:srcRect b="4951" l="2197" r="53231" t="9241"/>
          <a:stretch/>
        </p:blipFill>
        <p:spPr>
          <a:xfrm>
            <a:off x="333200" y="1086250"/>
            <a:ext cx="3890450" cy="37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0bc89c0d46_2_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g10bc89c0d46_2_8"/>
          <p:cNvSpPr txBox="1"/>
          <p:nvPr/>
        </p:nvSpPr>
        <p:spPr>
          <a:xfrm>
            <a:off x="102500" y="130450"/>
            <a:ext cx="84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</a:pPr>
            <a:r>
              <a:rPr lang="en" sz="32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rPr>
              <a:t>Project Plan: </a:t>
            </a:r>
            <a:r>
              <a:rPr lang="en" sz="32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Iterative Waterfall Model</a:t>
            </a:r>
            <a:endParaRPr sz="3200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08" name="Google Shape;308;g10bc89c0d46_2_8"/>
          <p:cNvPicPr preferRelativeResize="0"/>
          <p:nvPr/>
        </p:nvPicPr>
        <p:blipFill rotWithShape="1">
          <a:blip r:embed="rId4">
            <a:alphaModFix/>
          </a:blip>
          <a:srcRect b="5809" l="2147" r="53394" t="4545"/>
          <a:stretch/>
        </p:blipFill>
        <p:spPr>
          <a:xfrm>
            <a:off x="4920425" y="1097525"/>
            <a:ext cx="3683149" cy="36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bc89c0d46_4_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g10bc89c0d46_4_1"/>
          <p:cNvSpPr txBox="1"/>
          <p:nvPr/>
        </p:nvSpPr>
        <p:spPr>
          <a:xfrm>
            <a:off x="102500" y="130450"/>
            <a:ext cx="84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</a:pPr>
            <a:r>
              <a:rPr lang="en" sz="32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rPr>
              <a:t>Project Plan: </a:t>
            </a:r>
            <a:r>
              <a:rPr lang="en" sz="32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Gantt Chart</a:t>
            </a:r>
            <a:endParaRPr sz="3200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15" name="Google Shape;315;g10bc89c0d46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59950"/>
            <a:ext cx="8251397" cy="40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bc89c0d46_4_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g10bc89c0d46_4_9"/>
          <p:cNvSpPr txBox="1"/>
          <p:nvPr/>
        </p:nvSpPr>
        <p:spPr>
          <a:xfrm>
            <a:off x="102500" y="130450"/>
            <a:ext cx="84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</a:pPr>
            <a:r>
              <a:rPr lang="en" sz="32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rPr>
              <a:t>Project Plan: </a:t>
            </a:r>
            <a:r>
              <a:rPr lang="en" sz="32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rPr>
              <a:t>Gantt Chart</a:t>
            </a:r>
            <a:endParaRPr sz="3200">
              <a:solidFill>
                <a:schemeClr val="dk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22" name="Google Shape;322;g10bc89c0d46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59950"/>
            <a:ext cx="8251397" cy="40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"/>
          <p:cNvSpPr txBox="1"/>
          <p:nvPr>
            <p:ph type="title"/>
          </p:nvPr>
        </p:nvSpPr>
        <p:spPr>
          <a:xfrm>
            <a:off x="457200" y="-9882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Tech Stacks</a:t>
            </a:r>
            <a:endParaRPr/>
          </a:p>
        </p:txBody>
      </p:sp>
      <p:sp>
        <p:nvSpPr>
          <p:cNvPr id="328" name="Google Shape;328;p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952200"/>
            <a:ext cx="987949" cy="49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7824" y="876000"/>
            <a:ext cx="1108426" cy="6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"/>
          <p:cNvPicPr preferRelativeResize="0"/>
          <p:nvPr/>
        </p:nvPicPr>
        <p:blipFill rotWithShape="1">
          <a:blip r:embed="rId5">
            <a:alphaModFix/>
          </a:blip>
          <a:srcRect b="0" l="5598" r="0" t="0"/>
          <a:stretch/>
        </p:blipFill>
        <p:spPr>
          <a:xfrm>
            <a:off x="3760900" y="909150"/>
            <a:ext cx="1250599" cy="58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3775" y="1639800"/>
            <a:ext cx="727200" cy="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46738" y="1627000"/>
            <a:ext cx="1250601" cy="70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4575" y="1550024"/>
            <a:ext cx="1403245" cy="8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46757" y="2588588"/>
            <a:ext cx="1250600" cy="6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2075" y="2649537"/>
            <a:ext cx="1250599" cy="5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36914" y="2654453"/>
            <a:ext cx="1498573" cy="5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8874" y="3492500"/>
            <a:ext cx="1457010" cy="6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43540" y="3614471"/>
            <a:ext cx="1457001" cy="31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657698" y="3376225"/>
            <a:ext cx="1456999" cy="7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58988" y="4302223"/>
            <a:ext cx="1136764" cy="5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103663" y="4334379"/>
            <a:ext cx="1136750" cy="43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831988" y="4257880"/>
            <a:ext cx="1108424" cy="46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/>
          <p:nvPr>
            <p:ph type="title"/>
          </p:nvPr>
        </p:nvSpPr>
        <p:spPr>
          <a:xfrm>
            <a:off x="457200" y="-9882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Architecture Diagram</a:t>
            </a:r>
            <a:endParaRPr/>
          </a:p>
        </p:txBody>
      </p:sp>
      <p:sp>
        <p:nvSpPr>
          <p:cNvPr id="349" name="Google Shape;349;p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1" y="1036025"/>
            <a:ext cx="4978800" cy="390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